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1" r:id="rId3"/>
    <p:sldId id="271" r:id="rId4"/>
    <p:sldId id="272" r:id="rId5"/>
    <p:sldId id="273" r:id="rId6"/>
    <p:sldId id="274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77" r:id="rId19"/>
    <p:sldId id="276" r:id="rId20"/>
    <p:sldId id="270" r:id="rId21"/>
    <p:sldId id="279" r:id="rId22"/>
    <p:sldId id="278" r:id="rId23"/>
    <p:sldId id="282" r:id="rId24"/>
    <p:sldId id="284" r:id="rId25"/>
    <p:sldId id="285" r:id="rId26"/>
    <p:sldId id="286" r:id="rId27"/>
    <p:sldId id="287" r:id="rId28"/>
    <p:sldId id="289" r:id="rId29"/>
    <p:sldId id="288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8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кол-во</c:v>
                </c:pt>
              </c:strCache>
            </c:strRef>
          </c:tx>
          <c:cat>
            <c:strRef>
              <c:f>Лист1!$A$2:$A$7</c:f>
              <c:strCache>
                <c:ptCount val="6"/>
                <c:pt idx="0">
                  <c:v>ПС</c:v>
                </c:pt>
                <c:pt idx="1">
                  <c:v>семинары</c:v>
                </c:pt>
                <c:pt idx="2">
                  <c:v>мастер-класс</c:v>
                </c:pt>
                <c:pt idx="3">
                  <c:v>метод день</c:v>
                </c:pt>
                <c:pt idx="4">
                  <c:v>областные</c:v>
                </c:pt>
                <c:pt idx="5">
                  <c:v>городские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4</c:v>
                </c:pt>
                <c:pt idx="1">
                  <c:v>4</c:v>
                </c:pt>
                <c:pt idx="2">
                  <c:v>3</c:v>
                </c:pt>
                <c:pt idx="3">
                  <c:v>2</c:v>
                </c:pt>
                <c:pt idx="4">
                  <c:v>3</c:v>
                </c:pt>
                <c:pt idx="5">
                  <c:v>9</c:v>
                </c:pt>
              </c:numCache>
            </c:numRef>
          </c:val>
        </c:ser>
        <c:shape val="cylinder"/>
        <c:axId val="78128256"/>
        <c:axId val="78129792"/>
        <c:axId val="0"/>
      </c:bar3DChart>
      <c:catAx>
        <c:axId val="78128256"/>
        <c:scaling>
          <c:orientation val="minMax"/>
        </c:scaling>
        <c:axPos val="b"/>
        <c:tickLblPos val="nextTo"/>
        <c:crossAx val="78129792"/>
        <c:crosses val="autoZero"/>
        <c:auto val="1"/>
        <c:lblAlgn val="ctr"/>
        <c:lblOffset val="100"/>
      </c:catAx>
      <c:valAx>
        <c:axId val="78129792"/>
        <c:scaling>
          <c:orientation val="minMax"/>
        </c:scaling>
        <c:axPos val="l"/>
        <c:majorGridlines/>
        <c:numFmt formatCode="General" sourceLinked="1"/>
        <c:tickLblPos val="nextTo"/>
        <c:crossAx val="78128256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1 МЕСТО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ГОРОДСКИЕ</c:v>
                </c:pt>
                <c:pt idx="1">
                  <c:v>ОБЛАСТНЫЕ</c:v>
                </c:pt>
                <c:pt idx="2">
                  <c:v>ПЕДАГОГИ</c:v>
                </c:pt>
                <c:pt idx="3">
                  <c:v>ВОСПИТАННИКИ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</c:v>
                </c:pt>
                <c:pt idx="1">
                  <c:v>1</c:v>
                </c:pt>
                <c:pt idx="2">
                  <c:v>2</c:v>
                </c:pt>
                <c:pt idx="3">
                  <c:v>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 МЕСТО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ГОРОДСКИЕ</c:v>
                </c:pt>
                <c:pt idx="1">
                  <c:v>ОБЛАСТНЫЕ</c:v>
                </c:pt>
                <c:pt idx="2">
                  <c:v>ПЕДАГОГИ</c:v>
                </c:pt>
                <c:pt idx="3">
                  <c:v>ВОСПИТАННИКИ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3 МЕСТО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ГОРОДСКИЕ</c:v>
                </c:pt>
                <c:pt idx="1">
                  <c:v>ОБЛАСТНЫЕ</c:v>
                </c:pt>
                <c:pt idx="2">
                  <c:v>ПЕДАГОГИ</c:v>
                </c:pt>
                <c:pt idx="3">
                  <c:v>ВОСПИТАННИКИ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3</c:v>
                </c:pt>
                <c:pt idx="1">
                  <c:v>1</c:v>
                </c:pt>
                <c:pt idx="2">
                  <c:v>1</c:v>
                </c:pt>
                <c:pt idx="3">
                  <c:v>2</c:v>
                </c:pt>
              </c:numCache>
            </c:numRef>
          </c:val>
        </c:ser>
        <c:shape val="cylinder"/>
        <c:axId val="78168448"/>
        <c:axId val="78169984"/>
        <c:axId val="0"/>
      </c:bar3DChart>
      <c:catAx>
        <c:axId val="78168448"/>
        <c:scaling>
          <c:orientation val="minMax"/>
        </c:scaling>
        <c:axPos val="b"/>
        <c:tickLblPos val="nextTo"/>
        <c:crossAx val="78169984"/>
        <c:crosses val="autoZero"/>
        <c:auto val="1"/>
        <c:lblAlgn val="ctr"/>
        <c:lblOffset val="100"/>
      </c:catAx>
      <c:valAx>
        <c:axId val="78169984"/>
        <c:scaling>
          <c:orientation val="minMax"/>
        </c:scaling>
        <c:axPos val="l"/>
        <c:majorGridlines/>
        <c:numFmt formatCode="General" sourceLinked="1"/>
        <c:tickLblPos val="nextTo"/>
        <c:crossAx val="78168448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30.08.2017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dT45BMEX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 Анализ  методической работы за 2016-2017 учебный год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14480" y="3714752"/>
            <a:ext cx="6400800" cy="1752600"/>
          </a:xfrm>
        </p:spPr>
        <p:txBody>
          <a:bodyPr>
            <a:normAutofit fontScale="92500" lnSpcReduction="10000"/>
          </a:bodyPr>
          <a:lstStyle/>
          <a:p>
            <a:r>
              <a:rPr lang="x-none" smtClean="0">
                <a:solidFill>
                  <a:schemeClr val="tx2"/>
                </a:solidFill>
              </a:rPr>
              <a:t>Мотивирующая  интерактивная среда развития технологической компетентности как тренд современного ДО</a:t>
            </a:r>
            <a:r>
              <a:rPr lang="ru-RU" dirty="0" smtClean="0">
                <a:solidFill>
                  <a:schemeClr val="tx2"/>
                </a:solidFill>
              </a:rPr>
              <a:t>У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i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114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Arial" pitchFamily="34" charset="0"/>
                <a:cs typeface="Arial" pitchFamily="34" charset="0"/>
              </a:rPr>
              <a:t>Пресс-релиз на тему  «</a:t>
            </a:r>
            <a:r>
              <a:rPr lang="ru-RU" sz="1800" dirty="0" err="1" smtClean="0">
                <a:latin typeface="Arial" pitchFamily="34" charset="0"/>
                <a:cs typeface="Arial" pitchFamily="34" charset="0"/>
              </a:rPr>
              <a:t>Здоровьесберегающие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 технологии»</a:t>
            </a: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user\Pictures\2016-2017\5 октября выступляшки педагогов\P105022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000108"/>
            <a:ext cx="4038600" cy="3028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7" name="Picture 3" descr="C:\Users\user\Pictures\2016-2017\5 октября выступляшки педагогов\P105022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2500306"/>
            <a:ext cx="4038600" cy="3028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i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114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Семинар учителя-логопеда </a:t>
            </a:r>
            <a:r>
              <a:rPr lang="ru-RU" smtClean="0"/>
              <a:t>для педагогов</a:t>
            </a:r>
            <a:endParaRPr lang="ru-RU"/>
          </a:p>
        </p:txBody>
      </p:sp>
      <p:pic>
        <p:nvPicPr>
          <p:cNvPr id="1026" name="Picture 2" descr="C:\Users\user\Desktop\семинар\a4kw5t2NKGM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57158" y="2285992"/>
            <a:ext cx="4038600" cy="30163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C:\Users\user\Desktop\семинар\AJIDAQVIFJ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500174"/>
            <a:ext cx="4038600" cy="22717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" descr="C:\Users\user\Desktop\семинар\pjcbvbVvla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4000504"/>
            <a:ext cx="4038600" cy="22717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i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114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 smtClean="0"/>
              <a:t>Мастер-класс на тему «Формирование технологической компетентности дошкольников средствами мотивирующей интерактивной среды»</a:t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5" name="Picture 2" descr="C:\Users\user\Desktop\фото\DSC0421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20955117">
            <a:off x="599933" y="1277856"/>
            <a:ext cx="3325091" cy="36825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3" descr="G:\стена\DSC0125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908946">
            <a:off x="5510619" y="1300830"/>
            <a:ext cx="2797233" cy="372825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user\Desktop\i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114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/>
              <a:t>Практикум на тему «Организация культурной практики Театральная студия»</a:t>
            </a:r>
            <a:endParaRPr lang="ru-RU" sz="1800" dirty="0"/>
          </a:p>
        </p:txBody>
      </p:sp>
      <p:pic>
        <p:nvPicPr>
          <p:cNvPr id="1026" name="Picture 2" descr="\\10.0.0.71\для обмена\КОРОБЕЙНИКОВА\ДЛЯ ПРЕМИИ\2017\март 2017\Отчет по театру март  Афанасьева\IMG_20170126_16245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571604" y="1071546"/>
            <a:ext cx="2158362" cy="3597269"/>
          </a:xfrm>
          <a:prstGeom prst="rect">
            <a:avLst/>
          </a:prstGeom>
          <a:noFill/>
        </p:spPr>
      </p:pic>
      <p:pic>
        <p:nvPicPr>
          <p:cNvPr id="1027" name="Picture 3" descr="\\10.0.0.71\для обмена\КОРОБЕЙНИКОВА\ДЛЯ ПРЕМИИ\2017\февраль 2017\Афанасьева отчет кружок февраль\IMG_20161020_16415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57158" y="3857628"/>
            <a:ext cx="4038600" cy="2423160"/>
          </a:xfrm>
          <a:prstGeom prst="rect">
            <a:avLst/>
          </a:prstGeom>
          <a:noFill/>
        </p:spPr>
      </p:pic>
      <p:pic>
        <p:nvPicPr>
          <p:cNvPr id="7" name="Picture 2" descr="\\10.0.0.71\для обмена\КОРОБЕЙНИКОВА\ДЛЯ ПРЕМИИ\2017\февраль 2017\отчёт по кружку ВДПО Кузнецова,Гаврилова,Измайлова\IMG_566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2143116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user\Desktop\i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114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smtClean="0"/>
              <a:t>Фишбоун</a:t>
            </a:r>
            <a:r>
              <a:rPr lang="ru-RU" sz="2000" dirty="0" smtClean="0"/>
              <a:t> на тему «Значение и функции мотивирующей интерактивной среды в развитии дошкольника»</a:t>
            </a:r>
            <a:endParaRPr lang="ru-RU" sz="2000" dirty="0"/>
          </a:p>
        </p:txBody>
      </p:sp>
      <p:pic>
        <p:nvPicPr>
          <p:cNvPr id="5" name="Picture 4" descr="C:\Users\user\Desktop\DSCN299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643050"/>
            <a:ext cx="3714776" cy="47517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17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1571612"/>
            <a:ext cx="4038600" cy="37484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i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114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Работа мобильной логопедической группы</a:t>
            </a:r>
            <a:endParaRPr lang="ru-RU" dirty="0"/>
          </a:p>
        </p:txBody>
      </p:sp>
      <p:pic>
        <p:nvPicPr>
          <p:cNvPr id="1026" name="Picture 2" descr="C:\Users\user\Desktop\логопеда суббота\11.03\фото суб\70B2ZFsip3M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500174"/>
            <a:ext cx="4038600" cy="227171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user\Desktop\логопеда суббота\14.01\DSCN512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 descr="C:\Users\user\Desktop\логопеда суббота\21.12\20170123_1038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4071942"/>
            <a:ext cx="4038600" cy="227666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i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114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Физкультурно-оздоровительная работа по субботам</a:t>
            </a:r>
            <a:endParaRPr lang="ru-RU" dirty="0"/>
          </a:p>
        </p:txBody>
      </p:sp>
      <p:pic>
        <p:nvPicPr>
          <p:cNvPr id="2051" name="Picture 3" descr="C:\Users\user\Desktop\СУББОТЫ\04.02\IMG_360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1500174"/>
            <a:ext cx="2928958" cy="21967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2" name="Picture 4" descr="C:\Users\user\Desktop\СУББОТЫ\4.3\DSC0276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3786190"/>
            <a:ext cx="3214710" cy="24110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2" descr="C:\Users\user\Desktop\СУББОТЫ\14.01\WP_20170114_10_01_02_Pr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0694" y="3714752"/>
            <a:ext cx="3250723" cy="24280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user\Desktop\i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114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Областной форум </a:t>
            </a:r>
            <a:br>
              <a:rPr lang="ru-RU" dirty="0" smtClean="0"/>
            </a:br>
            <a:r>
              <a:rPr lang="ru-RU" dirty="0" smtClean="0"/>
              <a:t>«Большая перемена»</a:t>
            </a:r>
            <a:endParaRPr lang="ru-RU" dirty="0"/>
          </a:p>
        </p:txBody>
      </p:sp>
      <p:pic>
        <p:nvPicPr>
          <p:cNvPr id="3075" name="Picture 3" descr="C:\Users\user\Pictures\2016-2017\большая перемена 2017\фото форум5 дс 19\IMG_407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428736"/>
            <a:ext cx="3286148" cy="24646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6" name="Picture 4" descr="C:\Users\user\Pictures\2016-2017\большая перемена 2017\фото форум5 дс 19\IMG_403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1285860"/>
            <a:ext cx="3214710" cy="24110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2" descr="C:\Users\user\Pictures\2016-2017\большая перемена 2017\фото форум5 дс 19\IMG_40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3929066"/>
            <a:ext cx="3238522" cy="24288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3" descr="C:\Users\user\Pictures\2016-2017\большая перемена 2017\фото форум5 дс 19\IMG_405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7224" y="4071942"/>
            <a:ext cx="3276595" cy="24574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i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1144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28596" y="142852"/>
            <a:ext cx="85011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«Методическая переменка»   по темам самообразования</a:t>
            </a:r>
            <a:endParaRPr lang="ru-RU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357158" y="571472"/>
          <a:ext cx="8572560" cy="5929370"/>
        </p:xfrm>
        <a:graphic>
          <a:graphicData uri="http://schemas.openxmlformats.org/drawingml/2006/table">
            <a:tbl>
              <a:tblPr/>
              <a:tblGrid>
                <a:gridCol w="2179465"/>
                <a:gridCol w="6393095"/>
              </a:tblGrid>
              <a:tr h="1580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Arial"/>
                          <a:ea typeface="Times New Roman"/>
                          <a:cs typeface="Times New Roman"/>
                        </a:rPr>
                        <a:t>ФИО педагога</a:t>
                      </a:r>
                      <a:endParaRPr lang="ru-RU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7521" marR="1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Arial"/>
                          <a:ea typeface="Times New Roman"/>
                          <a:cs typeface="Times New Roman"/>
                        </a:rPr>
                        <a:t>Тема по самообразованию</a:t>
                      </a:r>
                      <a:endParaRPr lang="ru-RU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7521" marR="1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02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latin typeface="Arial"/>
                          <a:ea typeface="Times New Roman"/>
                          <a:cs typeface="Times New Roman"/>
                        </a:rPr>
                        <a:t>Третьякова Ольга Сергеевна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7521" marR="1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latin typeface="Arial"/>
                          <a:ea typeface="Times New Roman"/>
                          <a:cs typeface="Times New Roman"/>
                        </a:rPr>
                        <a:t>«Обучение детей дошкольного возраста правилам безопасности дорожного движения»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7521" marR="1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02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latin typeface="Arial"/>
                          <a:ea typeface="Times New Roman"/>
                          <a:cs typeface="Times New Roman"/>
                        </a:rPr>
                        <a:t>Гаврилова Вера Александровна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7521" marR="1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latin typeface="Arial"/>
                          <a:ea typeface="Times New Roman"/>
                          <a:cs typeface="Times New Roman"/>
                        </a:rPr>
                        <a:t>«Влияние ИКТ на познавательное развитие ребёнка дошкольного возраста»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7521" marR="1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02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latin typeface="Arial"/>
                          <a:ea typeface="Times New Roman"/>
                          <a:cs typeface="Times New Roman"/>
                        </a:rPr>
                        <a:t>Кузнецова Татьяна Владимировна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7521" marR="1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latin typeface="Arial"/>
                          <a:ea typeface="Times New Roman"/>
                          <a:cs typeface="Times New Roman"/>
                        </a:rPr>
                        <a:t>«Развитие познавательной активности дошкольников средствами ТРИЗ-технологии»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7521" marR="1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02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latin typeface="Arial"/>
                          <a:ea typeface="Times New Roman"/>
                          <a:cs typeface="Times New Roman"/>
                        </a:rPr>
                        <a:t>Филонова Наталья Владимировна.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7521" marR="1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latin typeface="Arial"/>
                          <a:ea typeface="Times New Roman"/>
                          <a:cs typeface="Times New Roman"/>
                        </a:rPr>
                        <a:t>«Цветные палочки Кюизенера, как средство математического развития детей дошкольного возраста».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7521" marR="1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02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latin typeface="Arial"/>
                          <a:ea typeface="Times New Roman"/>
                          <a:cs typeface="Times New Roman"/>
                        </a:rPr>
                        <a:t>Золотухина  Лилия Сергеевна.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7521" marR="1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latin typeface="Arial"/>
                          <a:ea typeface="Times New Roman"/>
                          <a:cs typeface="Times New Roman"/>
                        </a:rPr>
                        <a:t>«Обучение  детей  моделированию  средствами  лего-технологии».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7521" marR="1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02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latin typeface="Arial"/>
                          <a:ea typeface="Times New Roman"/>
                          <a:cs typeface="Times New Roman"/>
                        </a:rPr>
                        <a:t>Бурданова Елена Александровна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7521" marR="1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latin typeface="Arial"/>
                          <a:ea typeface="Times New Roman"/>
                          <a:cs typeface="Times New Roman"/>
                        </a:rPr>
                        <a:t>«Палочки Кюизенера как средство интеллектуального развития дошкольника»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7521" marR="1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02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latin typeface="Arial"/>
                          <a:ea typeface="Times New Roman"/>
                          <a:cs typeface="Times New Roman"/>
                        </a:rPr>
                        <a:t>Грекова Евгения Анатольевна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7521" marR="1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latin typeface="Arial"/>
                          <a:ea typeface="Times New Roman"/>
                          <a:cs typeface="Times New Roman"/>
                        </a:rPr>
                        <a:t>Развитие логического мышления у младших дошкольников при помощи палочек Кюизенера»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7521" marR="1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02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latin typeface="Arial"/>
                          <a:ea typeface="Times New Roman"/>
                          <a:cs typeface="Times New Roman"/>
                        </a:rPr>
                        <a:t>Максимова Ольга Викторовна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7521" marR="1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latin typeface="Arial"/>
                          <a:ea typeface="Times New Roman"/>
                          <a:cs typeface="Times New Roman"/>
                        </a:rPr>
                        <a:t>Развитие творческих способностей дошкольников в условиях коллективной деятельности.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7521" marR="1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02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latin typeface="Arial"/>
                          <a:ea typeface="Times New Roman"/>
                          <a:cs typeface="Times New Roman"/>
                        </a:rPr>
                        <a:t>Ткаченко Елена Ивановна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7521" marR="1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latin typeface="Arial"/>
                          <a:ea typeface="Times New Roman"/>
                          <a:cs typeface="Times New Roman"/>
                        </a:rPr>
                        <a:t>«Роль дидактической игры в сенсорном воспитании детей».(Кубики Зайцева)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7521" marR="1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02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latin typeface="Arial"/>
                          <a:ea typeface="Times New Roman"/>
                          <a:cs typeface="Times New Roman"/>
                        </a:rPr>
                        <a:t>Еникова Ольга Николаевна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7521" marR="1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latin typeface="Arial"/>
                          <a:ea typeface="Times New Roman"/>
                          <a:cs typeface="Times New Roman"/>
                        </a:rPr>
                        <a:t>«Формирование гендерной принадлежности у детей дошкольного возраста»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7521" marR="1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02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latin typeface="Arial"/>
                          <a:ea typeface="Times New Roman"/>
                          <a:cs typeface="Times New Roman"/>
                        </a:rPr>
                        <a:t>Малышкина Александра Николаевна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7521" marR="1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latin typeface="Arial"/>
                          <a:ea typeface="Times New Roman"/>
                          <a:cs typeface="Times New Roman"/>
                        </a:rPr>
                        <a:t>«Формирование технологической компетентности дошкольников»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7521" marR="1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02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latin typeface="Arial"/>
                          <a:ea typeface="Times New Roman"/>
                          <a:cs typeface="Times New Roman"/>
                        </a:rPr>
                        <a:t>Скиданова Татьяна Владимировна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7521" marR="1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latin typeface="Arial"/>
                          <a:ea typeface="Times New Roman"/>
                          <a:cs typeface="Times New Roman"/>
                        </a:rPr>
                        <a:t>«Игротерапия как средство развития познавательных процессов у детей с нарушениями речи»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7521" marR="1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02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latin typeface="Arial"/>
                          <a:ea typeface="Times New Roman"/>
                          <a:cs typeface="Times New Roman"/>
                        </a:rPr>
                        <a:t>Афанасьева Елена Валентиновна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7521" marR="1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latin typeface="Arial"/>
                          <a:ea typeface="Times New Roman"/>
                          <a:cs typeface="Times New Roman"/>
                        </a:rPr>
                        <a:t>«Средства развития диалогической речи детей старшего дошкольного возраста»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7521" marR="1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02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latin typeface="Arial"/>
                          <a:ea typeface="Times New Roman"/>
                          <a:cs typeface="Times New Roman"/>
                        </a:rPr>
                        <a:t>Державина Анастасия Геннадьевна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7521" marR="1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latin typeface="Arial"/>
                          <a:ea typeface="Times New Roman"/>
                          <a:cs typeface="Times New Roman"/>
                        </a:rPr>
                        <a:t>« Использование дыхательной гимнастики А.Н. Стрельниковой в работе с детьми дошкольного возраста»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7521" marR="1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02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 err="1">
                          <a:latin typeface="Arial"/>
                          <a:ea typeface="Times New Roman"/>
                          <a:cs typeface="Times New Roman"/>
                        </a:rPr>
                        <a:t>Севостьянова</a:t>
                      </a:r>
                      <a:r>
                        <a:rPr lang="ru-RU" sz="900" dirty="0">
                          <a:latin typeface="Arial"/>
                          <a:ea typeface="Times New Roman"/>
                          <a:cs typeface="Times New Roman"/>
                        </a:rPr>
                        <a:t> Алена Николаевна</a:t>
                      </a:r>
                      <a:endParaRPr lang="ru-RU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7521" marR="1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latin typeface="Arial"/>
                          <a:ea typeface="Times New Roman"/>
                          <a:cs typeface="Times New Roman"/>
                        </a:rPr>
                        <a:t>Развитие математических способностей у детей дошкольного возраста в разных видах деятельности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7521" marR="1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02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latin typeface="Arial"/>
                          <a:ea typeface="Times New Roman"/>
                          <a:cs typeface="Times New Roman"/>
                        </a:rPr>
                        <a:t>Шорохова Мария Васильевна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7521" marR="1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latin typeface="Arial"/>
                          <a:ea typeface="Times New Roman"/>
                          <a:cs typeface="Times New Roman"/>
                        </a:rPr>
                        <a:t>«Развивающие игры как средство формирования познавательных способностей».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7521" marR="1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02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latin typeface="Arial"/>
                          <a:ea typeface="Times New Roman"/>
                          <a:cs typeface="Times New Roman"/>
                        </a:rPr>
                        <a:t>Бочанова Светлана Алексеевна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7521" marR="1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latin typeface="Arial"/>
                          <a:ea typeface="Times New Roman"/>
                          <a:cs typeface="Times New Roman"/>
                        </a:rPr>
                        <a:t>«Формирование экономических представлений дошкольников посредством сказки»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7521" marR="1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36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 err="1">
                          <a:latin typeface="Arial"/>
                          <a:ea typeface="Times New Roman"/>
                          <a:cs typeface="Times New Roman"/>
                        </a:rPr>
                        <a:t>Заваруева</a:t>
                      </a:r>
                      <a:r>
                        <a:rPr lang="ru-RU" sz="900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900" dirty="0" smtClean="0">
                          <a:latin typeface="Arial"/>
                          <a:ea typeface="Times New Roman"/>
                          <a:cs typeface="Times New Roman"/>
                        </a:rPr>
                        <a:t>Галина</a:t>
                      </a:r>
                      <a:r>
                        <a:rPr lang="ru-RU" sz="900" baseline="0" dirty="0" smtClean="0"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900" dirty="0" smtClean="0">
                          <a:latin typeface="Arial"/>
                          <a:ea typeface="Times New Roman"/>
                          <a:cs typeface="Times New Roman"/>
                        </a:rPr>
                        <a:t>Александровна </a:t>
                      </a:r>
                      <a:endParaRPr lang="ru-RU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7521" marR="1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latin typeface="Arial"/>
                          <a:ea typeface="Times New Roman"/>
                          <a:cs typeface="Times New Roman"/>
                        </a:rPr>
                        <a:t>Организация сюжетно-ролевой игры с детьми дошкольного возраста, как средства развития личности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7521" marR="1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02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latin typeface="Arial"/>
                          <a:ea typeface="Times New Roman"/>
                          <a:cs typeface="Times New Roman"/>
                        </a:rPr>
                        <a:t>Ансимова Анна Николаевна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7521" marR="1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latin typeface="Arial"/>
                          <a:ea typeface="Times New Roman"/>
                          <a:cs typeface="Times New Roman"/>
                        </a:rPr>
                        <a:t>Использование логических блоков Дьенеша в интеллектуальном развитии   детей дошкольного возраста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7521" marR="1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05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Arial"/>
                          <a:ea typeface="Times New Roman"/>
                          <a:cs typeface="Times New Roman"/>
                        </a:rPr>
                        <a:t>Пухова Ольга </a:t>
                      </a:r>
                      <a:r>
                        <a:rPr lang="ru-RU" sz="900" dirty="0" smtClean="0">
                          <a:latin typeface="Arial"/>
                          <a:ea typeface="Times New Roman"/>
                          <a:cs typeface="Times New Roman"/>
                        </a:rPr>
                        <a:t>Ивановна</a:t>
                      </a:r>
                      <a:endParaRPr lang="ru-RU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7521" marR="1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latin typeface="Arial"/>
                          <a:ea typeface="Times New Roman"/>
                          <a:cs typeface="Times New Roman"/>
                        </a:rPr>
                        <a:t>«Развитие сенсорных эталонов и элементарных математических представлений посредством использования палочек Кюизенера»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7521" marR="1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02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latin typeface="Arial"/>
                          <a:ea typeface="Times New Roman"/>
                          <a:cs typeface="Times New Roman"/>
                        </a:rPr>
                        <a:t>Ревягина Ольга Александровна 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7521" marR="1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Arial"/>
                          <a:ea typeface="Times New Roman"/>
                          <a:cs typeface="Times New Roman"/>
                        </a:rPr>
                        <a:t>Развитие </a:t>
                      </a:r>
                      <a:r>
                        <a:rPr lang="ru-RU" sz="900" dirty="0">
                          <a:latin typeface="Arial"/>
                          <a:ea typeface="Times New Roman"/>
                          <a:cs typeface="Times New Roman"/>
                        </a:rPr>
                        <a:t>интеллектуальных способностей детей средствами игровых технологий</a:t>
                      </a:r>
                      <a:endParaRPr lang="ru-RU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7521" marR="1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02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latin typeface="Arial"/>
                          <a:ea typeface="Times New Roman"/>
                          <a:cs typeface="Times New Roman"/>
                        </a:rPr>
                        <a:t>Мелехова Алёна Александровна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7521" marR="1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latin typeface="Arial"/>
                          <a:ea typeface="Times New Roman"/>
                          <a:cs typeface="Times New Roman"/>
                        </a:rPr>
                        <a:t>«Коллективные игры с применением блоков Дьенеша, как средство развития исследовательского поведения»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7521" marR="1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02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latin typeface="Arial"/>
                          <a:ea typeface="Times New Roman"/>
                          <a:cs typeface="Times New Roman"/>
                        </a:rPr>
                        <a:t>Крупко Людмила Лукинична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7521" marR="1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latin typeface="Arial"/>
                          <a:ea typeface="Times New Roman"/>
                          <a:cs typeface="Times New Roman"/>
                        </a:rPr>
                        <a:t>«Развитие связной речи детей дошкольного возраста средствами приёмов мнемотехники»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7521" marR="1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05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Arial"/>
                          <a:ea typeface="Times New Roman"/>
                          <a:cs typeface="Times New Roman"/>
                        </a:rPr>
                        <a:t>Трегубова Светлана Владимировна</a:t>
                      </a:r>
                      <a:endParaRPr lang="ru-RU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7521" marR="1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latin typeface="Arial"/>
                          <a:ea typeface="Times New Roman"/>
                          <a:cs typeface="Times New Roman"/>
                        </a:rPr>
                        <a:t>«Использование здоровьесберегающих технологий в работе с детьми раннего возраста в период адаптации к условиям ДОУ»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7521" marR="1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05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latin typeface="Arial"/>
                          <a:ea typeface="Times New Roman"/>
                          <a:cs typeface="Times New Roman"/>
                        </a:rPr>
                        <a:t>Клюка Наталья Анатольевна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7521" marR="1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latin typeface="Arial"/>
                          <a:ea typeface="Times New Roman"/>
                          <a:cs typeface="Times New Roman"/>
                        </a:rPr>
                        <a:t>Развитие логического мышления дошкольников средствами дидактических игр математического содержания: «Блоки Дьенеша»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7521" marR="1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02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latin typeface="Arial"/>
                          <a:ea typeface="Times New Roman"/>
                          <a:cs typeface="Times New Roman"/>
                        </a:rPr>
                        <a:t>Бырдина Ольга Петровна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7521" marR="1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latin typeface="Arial"/>
                          <a:ea typeface="Times New Roman"/>
                          <a:cs typeface="Times New Roman"/>
                        </a:rPr>
                        <a:t>Ипользование здоровьесберегающих технологий в работе с дошкольниками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7521" marR="1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02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 err="1">
                          <a:latin typeface="Arial"/>
                          <a:ea typeface="Times New Roman"/>
                          <a:cs typeface="Times New Roman"/>
                        </a:rPr>
                        <a:t>Тупикова</a:t>
                      </a:r>
                      <a:r>
                        <a:rPr lang="ru-RU" sz="900" dirty="0">
                          <a:latin typeface="Arial"/>
                          <a:ea typeface="Times New Roman"/>
                          <a:cs typeface="Times New Roman"/>
                        </a:rPr>
                        <a:t> Ольга Фёдоровна</a:t>
                      </a:r>
                      <a:endParaRPr lang="ru-RU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7521" marR="1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latin typeface="Arial"/>
                          <a:ea typeface="Times New Roman"/>
                          <a:cs typeface="Times New Roman"/>
                        </a:rPr>
                        <a:t>Развитие речи детей младшего дошкольного возраста посредством игровой деятельности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7521" marR="1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02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latin typeface="Arial"/>
                          <a:ea typeface="Times New Roman"/>
                          <a:cs typeface="Times New Roman"/>
                        </a:rPr>
                        <a:t>Мелкозерова Оксана  Георгиевна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7521" marR="1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latin typeface="Arial"/>
                          <a:ea typeface="Times New Roman"/>
                          <a:cs typeface="Times New Roman"/>
                        </a:rPr>
                        <a:t>Профилактика агрессивного поведения дошкольников  в условиях инклюзивной практики ДОУ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7521" marR="1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02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latin typeface="Arial"/>
                          <a:ea typeface="Times New Roman"/>
                          <a:cs typeface="Times New Roman"/>
                        </a:rPr>
                        <a:t>КонсевичЕкатерина викторовна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7521" marR="1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latin typeface="Arial"/>
                          <a:ea typeface="Times New Roman"/>
                          <a:cs typeface="Times New Roman"/>
                        </a:rPr>
                        <a:t>Устранение тяжёлых нарушений речи у дошкольников в условиях инклюзивной практики ДОУ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7521" marR="1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02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latin typeface="Arial"/>
                          <a:ea typeface="Times New Roman"/>
                          <a:cs typeface="Times New Roman"/>
                        </a:rPr>
                        <a:t>Огнёва Татьяна Анатольевна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7521" marR="1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latin typeface="Arial"/>
                          <a:ea typeface="Times New Roman"/>
                          <a:cs typeface="Times New Roman"/>
                        </a:rPr>
                        <a:t>Развитие речи дошкольников в театрально-игровой деятельности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7521" marR="1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02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latin typeface="Arial"/>
                          <a:ea typeface="Times New Roman"/>
                          <a:cs typeface="Times New Roman"/>
                        </a:rPr>
                        <a:t>Мокродеева Елена Владимировна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7521" marR="1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latin typeface="Arial"/>
                          <a:ea typeface="Times New Roman"/>
                          <a:cs typeface="Times New Roman"/>
                        </a:rPr>
                        <a:t>Игроритмика как элемент технологии Са-Фи-Дансе в развитии дошкольника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7521" marR="1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02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latin typeface="Arial"/>
                          <a:ea typeface="Times New Roman"/>
                          <a:cs typeface="Times New Roman"/>
                        </a:rPr>
                        <a:t>Измайлова Людмила Евгеньевна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7521" marR="1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>
                          <a:latin typeface="Arial"/>
                          <a:ea typeface="Times New Roman"/>
                          <a:cs typeface="Times New Roman"/>
                        </a:rPr>
                        <a:t>Влияние технологии Са-Фи-Дансе на эмоционально-творческое развитие дошкольников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7521" marR="1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02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Arial"/>
                          <a:ea typeface="Times New Roman"/>
                          <a:cs typeface="Times New Roman"/>
                        </a:rPr>
                        <a:t>Протасова Тамара Николаевна</a:t>
                      </a:r>
                      <a:endParaRPr lang="ru-RU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7521" marR="1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 err="1">
                          <a:latin typeface="Arial"/>
                          <a:ea typeface="Times New Roman"/>
                          <a:cs typeface="Times New Roman"/>
                        </a:rPr>
                        <a:t>Игротанец</a:t>
                      </a:r>
                      <a:r>
                        <a:rPr lang="ru-RU" sz="900" dirty="0">
                          <a:latin typeface="Arial"/>
                          <a:ea typeface="Times New Roman"/>
                          <a:cs typeface="Times New Roman"/>
                        </a:rPr>
                        <a:t> как элемент технологии </a:t>
                      </a:r>
                      <a:r>
                        <a:rPr lang="ru-RU" sz="900" dirty="0" err="1">
                          <a:latin typeface="Arial"/>
                          <a:ea typeface="Times New Roman"/>
                          <a:cs typeface="Times New Roman"/>
                        </a:rPr>
                        <a:t>Са-Фи-Дансе</a:t>
                      </a:r>
                      <a:r>
                        <a:rPr lang="ru-RU" sz="900" dirty="0">
                          <a:latin typeface="Arial"/>
                          <a:ea typeface="Times New Roman"/>
                          <a:cs typeface="Times New Roman"/>
                        </a:rPr>
                        <a:t> в развитии дошкольника</a:t>
                      </a:r>
                      <a:endParaRPr lang="ru-RU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7521" marR="175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fon-dlya-prezentacii-vesna-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7638"/>
            <a:ext cx="9525000" cy="7153276"/>
          </a:xfrm>
          <a:prstGeom prst="rect">
            <a:avLst/>
          </a:prstGeom>
          <a:noFill/>
        </p:spPr>
      </p:pic>
      <p:pic>
        <p:nvPicPr>
          <p:cNvPr id="19459" name="Picture 3" descr="C:\Users\user\Desktop\переменка\10\IMG_001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14290"/>
            <a:ext cx="1743860" cy="1307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460" name="Picture 4" descr="C:\Users\user\Desktop\переменка\10\IMG_001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1670" y="857232"/>
            <a:ext cx="1851009" cy="13882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2" descr="C:\Users\user\Desktop\переменка\11\IMG_00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28794" y="3571876"/>
            <a:ext cx="2124863" cy="159364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Picture 3" descr="C:\Users\user\Desktop\переменка\11\IMG_004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71934" y="1928802"/>
            <a:ext cx="1935155" cy="14513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5" descr="C:\Users\user\Desktop\переменка\11\IMG_004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5008" y="3286124"/>
            <a:ext cx="1934361" cy="14507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 descr="C:\Users\user\Desktop\переменка\12\IMG_004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5720" y="2428868"/>
            <a:ext cx="1934361" cy="145077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Picture 3" descr="C:\Users\user\Desktop\переменка\12\IMG_004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14744" y="4929198"/>
            <a:ext cx="1928826" cy="14466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Picture 4" descr="C:\Users\user\Desktop\переменка\12\IMG_005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000892" y="4714884"/>
            <a:ext cx="2000264" cy="15001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5" descr="C:\Users\user\Desktop\переменка\12\IMG_0058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143372" y="142852"/>
            <a:ext cx="2030406" cy="15228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" name="Picture 6" descr="C:\Users\user\Desktop\переменка\12\IMG_0063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429388" y="1500174"/>
            <a:ext cx="2029612" cy="152220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7" name="Скругленный прямоугольник 16"/>
          <p:cNvSpPr/>
          <p:nvPr/>
        </p:nvSpPr>
        <p:spPr>
          <a:xfrm>
            <a:off x="6572264" y="142852"/>
            <a:ext cx="2357454" cy="92869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10 – 14 апреля 2017 г.</a:t>
            </a:r>
            <a:endParaRPr lang="ru-RU" sz="2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fon-dlya-prezentacii-vesna-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7638"/>
            <a:ext cx="9525000" cy="715327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8280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Структурно-функциональная модель методической службы ДОУ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user\Desktop\mini_1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357554" y="2214554"/>
            <a:ext cx="2717852" cy="226774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00034" y="2500306"/>
            <a:ext cx="2643206" cy="64294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ПОРТФОЛИО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3286124"/>
            <a:ext cx="2643206" cy="64294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КУРСОВАЯ ПЕРЕПОДГОТОВКА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00034" y="785794"/>
            <a:ext cx="2643206" cy="64294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МЕТОДИЧЕСКИЕ СЕМИНАРЫ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00034" y="4143380"/>
            <a:ext cx="2643206" cy="64294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МЕЖВЕДОМСТВЕННОЕ ВЗАИМОДЕЙСТВИЕ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00034" y="4929198"/>
            <a:ext cx="2643206" cy="64294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ИННОВАЦИОННАЯ ПЛОЩАДКА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500430" y="5715016"/>
            <a:ext cx="2643206" cy="64294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САМООБРАЗОВАНИЕ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6286512" y="5715016"/>
            <a:ext cx="2643206" cy="64294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ГАЗЕТА ДОУ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6286512" y="4929198"/>
            <a:ext cx="2643206" cy="64294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ОБОБЩЕНИЕ И РАСПРОСТРАНЕНИЕ ППО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286512" y="4071942"/>
            <a:ext cx="2643206" cy="64294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МЕТОДИЧЕСКИЙ КАБИНЕТ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6286512" y="3214686"/>
            <a:ext cx="2643206" cy="64294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ПЕДАГОГИЧЕСКИЕ СОВЕТЫ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6215074" y="1571612"/>
            <a:ext cx="2643206" cy="64294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МЕТОДИЧЕСКИЕ ДНИ</a:t>
            </a: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500034" y="5786454"/>
            <a:ext cx="2643206" cy="64294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АТТЕСТАЦИЯ</a:t>
            </a: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500034" y="1643050"/>
            <a:ext cx="2643206" cy="64294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ТВОРЧЕСКИЕ ГРУППЫ</a:t>
            </a:r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6286512" y="2428868"/>
            <a:ext cx="2643206" cy="64294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ГМО, ДМО</a:t>
            </a:r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3428992" y="785794"/>
            <a:ext cx="2643206" cy="64294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НАСТАВНИЧЕСТВО</a:t>
            </a:r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6286512" y="785794"/>
            <a:ext cx="2643206" cy="64294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МЕТОДИЧЕСКИЕ КОНСУЛЬТАЦИИ</a:t>
            </a:r>
            <a:endParaRPr lang="ru-RU" dirty="0"/>
          </a:p>
        </p:txBody>
      </p:sp>
      <p:cxnSp>
        <p:nvCxnSpPr>
          <p:cNvPr id="27" name="Прямая со стрелкой 26"/>
          <p:cNvCxnSpPr/>
          <p:nvPr/>
        </p:nvCxnSpPr>
        <p:spPr>
          <a:xfrm rot="16200000" flipH="1">
            <a:off x="3036083" y="1393017"/>
            <a:ext cx="1285884" cy="121444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rot="16200000" flipH="1">
            <a:off x="3750463" y="1821645"/>
            <a:ext cx="1071570" cy="28575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rot="16200000" flipV="1">
            <a:off x="5357818" y="4214818"/>
            <a:ext cx="928694" cy="92869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rot="16200000" flipV="1">
            <a:off x="4928396" y="4429926"/>
            <a:ext cx="1500992" cy="121365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rot="10800000">
            <a:off x="5500694" y="4000504"/>
            <a:ext cx="785818" cy="42862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>
            <a:stCxn id="19" idx="1"/>
          </p:cNvCxnSpPr>
          <p:nvPr/>
        </p:nvCxnSpPr>
        <p:spPr>
          <a:xfrm rot="10800000">
            <a:off x="5572132" y="3500439"/>
            <a:ext cx="714380" cy="3571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rot="10800000" flipV="1">
            <a:off x="5500694" y="2714620"/>
            <a:ext cx="785818" cy="35719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rot="10800000" flipV="1">
            <a:off x="5429256" y="2000240"/>
            <a:ext cx="785818" cy="71438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rot="10800000" flipV="1">
            <a:off x="5000628" y="1428736"/>
            <a:ext cx="1143008" cy="107157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 flipV="1">
            <a:off x="3143240" y="3929066"/>
            <a:ext cx="928694" cy="42862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/>
          <p:nvPr/>
        </p:nvCxnSpPr>
        <p:spPr>
          <a:xfrm>
            <a:off x="3143240" y="3500438"/>
            <a:ext cx="714380" cy="7143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>
            <a:off x="3071802" y="2643182"/>
            <a:ext cx="857256" cy="50006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/>
          <p:nvPr/>
        </p:nvCxnSpPr>
        <p:spPr>
          <a:xfrm>
            <a:off x="3071802" y="2071678"/>
            <a:ext cx="1071570" cy="78581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/>
          <p:cNvCxnSpPr/>
          <p:nvPr/>
        </p:nvCxnSpPr>
        <p:spPr>
          <a:xfrm flipV="1">
            <a:off x="3143240" y="4214818"/>
            <a:ext cx="1000132" cy="92869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/>
          <p:nvPr/>
        </p:nvCxnSpPr>
        <p:spPr>
          <a:xfrm rot="5400000" flipH="1" flipV="1">
            <a:off x="3143240" y="4357694"/>
            <a:ext cx="1428760" cy="142876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>
            <a:stCxn id="15" idx="0"/>
          </p:cNvCxnSpPr>
          <p:nvPr/>
        </p:nvCxnSpPr>
        <p:spPr>
          <a:xfrm rot="5400000" flipH="1" flipV="1">
            <a:off x="4125512" y="4982777"/>
            <a:ext cx="1428760" cy="3571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Desktop\i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114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Участие в городских, областных, всероссийских конкурсах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00034" y="1357298"/>
            <a:ext cx="4040188" cy="639762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Городской конкурс</a:t>
            </a:r>
          </a:p>
          <a:p>
            <a:r>
              <a:rPr lang="ru-RU" dirty="0" smtClean="0"/>
              <a:t> «Самый поющий детский сад»  1 место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/>
              <a:t>Городские олимпиады по математике, развитию речи, экологии</a:t>
            </a:r>
            <a:endParaRPr lang="ru-RU" dirty="0"/>
          </a:p>
        </p:txBody>
      </p:sp>
      <p:pic>
        <p:nvPicPr>
          <p:cNvPr id="8195" name="Picture 3" descr="C:\Users\user\Pictures\2016-2017\гала концерт\image (1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42910" y="3929066"/>
            <a:ext cx="4040188" cy="26862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197" name="Picture 5" descr="C:\Users\user\Pictures\2016-2017\гала концерт\image (3)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6" y="2000240"/>
            <a:ext cx="2644993" cy="17586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2" descr="C:\Users\user\Pictures\2016-2017\олимпиада\математикка\IMG_31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2214554"/>
            <a:ext cx="3238522" cy="24288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3" descr="C:\Users\user\Pictures\2016-2017\олимпиада\развитие речи\IMG_315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57884" y="4357694"/>
            <a:ext cx="3030537" cy="22729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user\Desktop\i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1144" cy="6858000"/>
          </a:xfrm>
          <a:prstGeom prst="rect">
            <a:avLst/>
          </a:prstGeom>
          <a:noFill/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57158" y="571480"/>
            <a:ext cx="4040188" cy="639762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Городской турнир по шахматам  Екимов Максим, победитель</a:t>
            </a:r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00628" y="571480"/>
            <a:ext cx="3684585" cy="889015"/>
          </a:xfrm>
        </p:spPr>
        <p:txBody>
          <a:bodyPr>
            <a:normAutofit fontScale="55000" lnSpcReduction="20000"/>
          </a:bodyPr>
          <a:lstStyle/>
          <a:p>
            <a:r>
              <a:rPr lang="ru-RU" sz="2900" dirty="0" smtClean="0"/>
              <a:t>Городская олимпиада между командами города и района по математике – абсолютный чемпион Никита Рыбак</a:t>
            </a:r>
          </a:p>
          <a:p>
            <a:endParaRPr lang="ru-RU" dirty="0"/>
          </a:p>
        </p:txBody>
      </p:sp>
      <p:pic>
        <p:nvPicPr>
          <p:cNvPr id="7" name="Picture 2" descr="C:\Users\user\Pictures\2016-2017\Фото шахматы СПАРТАКИДА\IMG_20170218_12313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285720" y="1285860"/>
            <a:ext cx="2247857" cy="30003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3" descr="C:\Users\user\Pictures\2016-2017\Фото шахматы СПАРТАКИДА\IMG_20170218_123347.jp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2285984" y="3429000"/>
            <a:ext cx="2234277" cy="27016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2" descr="C:\Users\user\Pictures\2016-2017\олипмаи\IMG_359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7818" y="1643050"/>
            <a:ext cx="2963466" cy="39512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user\Desktop\i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1144" cy="6858000"/>
          </a:xfrm>
          <a:prstGeom prst="rect">
            <a:avLst/>
          </a:prstGeom>
          <a:noFill/>
        </p:spPr>
      </p:pic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428596" y="357166"/>
            <a:ext cx="4040188" cy="639762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Областной конкурс проектов</a:t>
            </a:r>
          </a:p>
          <a:p>
            <a:r>
              <a:rPr lang="ru-RU" dirty="0" smtClean="0"/>
              <a:t>«Питание и здоровье» 1 место</a:t>
            </a:r>
            <a:endParaRPr lang="ru-RU" dirty="0"/>
          </a:p>
        </p:txBody>
      </p:sp>
      <p:pic>
        <p:nvPicPr>
          <p:cNvPr id="8193" name="Picture 1" descr="C:\Users\user\Desktop\проект про молоко\DSCN101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642910" y="1071546"/>
            <a:ext cx="3182932" cy="23871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714876" y="785794"/>
            <a:ext cx="4041775" cy="639762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«Педагог года города Ишима – 2017» номинация «Воспитатель года  2017»</a:t>
            </a:r>
            <a:endParaRPr lang="ru-RU" dirty="0"/>
          </a:p>
        </p:txBody>
      </p:sp>
      <p:pic>
        <p:nvPicPr>
          <p:cNvPr id="8194" name="Picture 2" descr="C:\Users\user\Desktop\проект про молоко\IMG_00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3643314"/>
            <a:ext cx="3429024" cy="25717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5842" name="Picture 2" descr="C:\Users\user\Desktop\Воспитатель 2017\Фото конкурс\Закрытие\IMG_380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7818" y="1643050"/>
            <a:ext cx="2963466" cy="3951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user\Desktop\i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114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Мастер-класс победителя городского конкурса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2016\Воспитатель 2017\Фото конкурс\Занятие\IMG_369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</p:spPr>
      </p:pic>
      <p:pic>
        <p:nvPicPr>
          <p:cNvPr id="1027" name="Picture 3" descr="C:\Users\user\Desktop\2016\Воспитатель 2017\Фото конкурс\мастер  класс\IMG_374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500174"/>
            <a:ext cx="4041775" cy="30313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user\Desktop\127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-1" y="0"/>
            <a:ext cx="9197837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42844" y="142852"/>
            <a:ext cx="857256" cy="64294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800" i="1" dirty="0" smtClean="0">
                <a:latin typeface="Arial" pitchFamily="34" charset="0"/>
                <a:cs typeface="Arial" pitchFamily="34" charset="0"/>
              </a:rPr>
              <a:t>Городской семейный конкурс «ЛУЧШЕ ВСЕХ»</a:t>
            </a:r>
            <a:endParaRPr lang="ru-RU" sz="28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user\Desktop\ЛУЧШЕ ВСЕХ\image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500166" y="500042"/>
            <a:ext cx="2933700" cy="3914775"/>
          </a:xfrm>
          <a:prstGeom prst="rect">
            <a:avLst/>
          </a:prstGeom>
          <a:noFill/>
        </p:spPr>
      </p:pic>
      <p:pic>
        <p:nvPicPr>
          <p:cNvPr id="1027" name="Picture 3" descr="C:\Users\user\Desktop\ЛУЧШЕ ВСЕХ\IMG_078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500166" y="4786322"/>
            <a:ext cx="3000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25 июня 2017</a:t>
            </a:r>
            <a:endParaRPr lang="ru-RU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user\Desktop\127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-1" y="0"/>
            <a:ext cx="9197837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42844" y="142852"/>
            <a:ext cx="857256" cy="64294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800" i="1" dirty="0" smtClean="0">
                <a:latin typeface="Arial" pitchFamily="34" charset="0"/>
                <a:cs typeface="Arial" pitchFamily="34" charset="0"/>
              </a:rPr>
              <a:t>Участие в смотре-конкурсе на лучшую веранду</a:t>
            </a:r>
            <a:endParaRPr lang="ru-RU" sz="28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3" descr="C:\Users\user\Desktop\участки\IMG_082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285728"/>
            <a:ext cx="2571360" cy="19288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3" descr="C:\Users\user\Desktop\участки\IMG_081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7" y="2357430"/>
            <a:ext cx="2762269" cy="20717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4" descr="C:\Users\user\Desktop\участки\IMG_08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84" y="4714884"/>
            <a:ext cx="2562292" cy="19220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4" descr="C:\Users\user\Desktop\участки\IMG_086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28794" y="2357430"/>
            <a:ext cx="2884373" cy="2162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2" descr="C:\Users\user\Desktop\участки\IMG_0853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1500165" y="285728"/>
            <a:ext cx="2573687" cy="19288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2" descr="C:\Users\user\Desktop\участки\IMG_086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14414" y="4643446"/>
            <a:ext cx="2609840" cy="19573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4286248" y="642918"/>
            <a:ext cx="185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30 июня 2017 г.</a:t>
            </a:r>
            <a:endParaRPr lang="ru-R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127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-1" y="0"/>
            <a:ext cx="9197837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6314" y="214290"/>
            <a:ext cx="4114800" cy="1143000"/>
          </a:xfrm>
        </p:spPr>
        <p:txBody>
          <a:bodyPr>
            <a:normAutofit/>
          </a:bodyPr>
          <a:lstStyle/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10 июля наш детский сад посетил уполномоченный по правам ребенка в Тюменской области А.Э.Степанов. Андрей Эдуардович дал высокую оценку работе коллектива по проведению летней оздоровительной кампании. 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2844" y="142852"/>
            <a:ext cx="1357322" cy="64294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800" i="1" dirty="0" smtClean="0">
                <a:latin typeface="Arial" pitchFamily="34" charset="0"/>
                <a:cs typeface="Arial" pitchFamily="34" charset="0"/>
              </a:rPr>
              <a:t>У нас в гостях уполномоченный по правам ребенка в Тюменской области А.Э.Степанов</a:t>
            </a:r>
            <a:endParaRPr lang="ru-RU" sz="28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user\Desktop\d415eff3bdec176d83284708c8040d2b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571604" y="214290"/>
            <a:ext cx="3048000" cy="2286000"/>
          </a:xfrm>
          <a:prstGeom prst="rect">
            <a:avLst/>
          </a:prstGeom>
          <a:noFill/>
        </p:spPr>
      </p:pic>
      <p:pic>
        <p:nvPicPr>
          <p:cNvPr id="1027" name="Picture 3" descr="C:\Users\user\Pictures\2016-2017\ЛОК 2017\уполномоченный\IMG_096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1357298"/>
            <a:ext cx="1931453" cy="1448590"/>
          </a:xfrm>
          <a:prstGeom prst="rect">
            <a:avLst/>
          </a:prstGeom>
          <a:noFill/>
        </p:spPr>
      </p:pic>
      <p:pic>
        <p:nvPicPr>
          <p:cNvPr id="9" name="Picture 2" descr="C:\Users\user\Pictures\2016-2017\ЛОК 2017\уполномоченный\IMG_097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14480" y="2643182"/>
            <a:ext cx="2786082" cy="2089562"/>
          </a:xfrm>
          <a:prstGeom prst="rect">
            <a:avLst/>
          </a:prstGeom>
          <a:noFill/>
        </p:spPr>
      </p:pic>
      <p:pic>
        <p:nvPicPr>
          <p:cNvPr id="10" name="Picture 3" descr="C:\Users\user\Pictures\2016-2017\ЛОК 2017\уполномоченный\IMG_097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00826" y="2071678"/>
            <a:ext cx="2281225" cy="1710919"/>
          </a:xfrm>
          <a:prstGeom prst="rect">
            <a:avLst/>
          </a:prstGeom>
          <a:noFill/>
        </p:spPr>
      </p:pic>
      <p:pic>
        <p:nvPicPr>
          <p:cNvPr id="11" name="Picture 4" descr="C:\Users\user\Pictures\2016-2017\ЛОК 2017\уполномоченный\IMG_097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488" y="4572008"/>
            <a:ext cx="2693459" cy="2020094"/>
          </a:xfrm>
          <a:prstGeom prst="rect">
            <a:avLst/>
          </a:prstGeom>
          <a:noFill/>
        </p:spPr>
      </p:pic>
      <p:pic>
        <p:nvPicPr>
          <p:cNvPr id="12" name="Picture 2" descr="C:\Users\user\Desktop\186892_72a8456a3bb14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72198" y="4143380"/>
            <a:ext cx="2859873" cy="19065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127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-1" y="0"/>
            <a:ext cx="9197837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42844" y="0"/>
            <a:ext cx="785818" cy="64294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i="1" dirty="0" smtClean="0">
                <a:latin typeface="Arial" pitchFamily="34" charset="0"/>
                <a:cs typeface="Arial" pitchFamily="34" charset="0"/>
              </a:rPr>
              <a:t>Единый методический день и представление опыта работы «Экологический </a:t>
            </a:r>
            <a:r>
              <a:rPr lang="ru-RU" i="1" dirty="0" err="1" smtClean="0">
                <a:latin typeface="Arial" pitchFamily="34" charset="0"/>
                <a:cs typeface="Arial" pitchFamily="34" charset="0"/>
              </a:rPr>
              <a:t>марафоен</a:t>
            </a:r>
            <a:r>
              <a:rPr lang="ru-RU" i="1" dirty="0" smtClean="0">
                <a:latin typeface="Arial" pitchFamily="34" charset="0"/>
                <a:cs typeface="Arial" pitchFamily="34" charset="0"/>
              </a:rPr>
              <a:t>»</a:t>
            </a:r>
            <a:endParaRPr lang="ru-RU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C:\Users\user\Pictures\2016-2017\ВСЕ ЭКОЛОГИЯ\2 августа экология\IMG_108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285728"/>
            <a:ext cx="2609840" cy="1957380"/>
          </a:xfrm>
          <a:prstGeom prst="rect">
            <a:avLst/>
          </a:prstGeom>
          <a:noFill/>
        </p:spPr>
      </p:pic>
      <p:pic>
        <p:nvPicPr>
          <p:cNvPr id="5123" name="Picture 3" descr="C:\Users\user\Pictures\2016-2017\ВСЕ ЭКОЛОГИЯ\2 августа экология\IMG_109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3174" y="1643050"/>
            <a:ext cx="2788709" cy="2091532"/>
          </a:xfrm>
          <a:prstGeom prst="rect">
            <a:avLst/>
          </a:prstGeom>
          <a:noFill/>
        </p:spPr>
      </p:pic>
      <p:pic>
        <p:nvPicPr>
          <p:cNvPr id="9" name="Picture 4" descr="C:\Users\user\Pictures\2016-2017\ВСЕ ЭКОЛОГИЯ\2 августа экология\IMG_11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3214686"/>
            <a:ext cx="2693459" cy="2020094"/>
          </a:xfrm>
          <a:prstGeom prst="rect">
            <a:avLst/>
          </a:prstGeom>
          <a:noFill/>
        </p:spPr>
      </p:pic>
      <p:pic>
        <p:nvPicPr>
          <p:cNvPr id="10" name="Picture 5" descr="C:\Users\user\Pictures\2016-2017\ВСЕ ЭКОЛОГИЯ\2 августа экология\IMG_112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00826" y="4857760"/>
            <a:ext cx="2407707" cy="1805780"/>
          </a:xfrm>
          <a:prstGeom prst="rect">
            <a:avLst/>
          </a:prstGeom>
          <a:noFill/>
        </p:spPr>
      </p:pic>
      <p:pic>
        <p:nvPicPr>
          <p:cNvPr id="11" name="Picture 2" descr="C:\Users\user\Pictures\2016-2017\ВСЕ ЭКОЛОГИЯ\2 августа экология\IMG_112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2976" y="4056053"/>
            <a:ext cx="2714644" cy="2035983"/>
          </a:xfrm>
          <a:prstGeom prst="rect">
            <a:avLst/>
          </a:prstGeom>
          <a:noFill/>
        </p:spPr>
      </p:pic>
      <p:pic>
        <p:nvPicPr>
          <p:cNvPr id="12" name="Picture 3" descr="C:\Users\user\Pictures\2016-2017\ВСЕ ЭКОЛОГИЯ\2 августа экология\IMG_112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29322" y="571480"/>
            <a:ext cx="2952771" cy="22145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127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-1" y="0"/>
            <a:ext cx="9197837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5008" y="274638"/>
            <a:ext cx="2971792" cy="1511288"/>
          </a:xfrm>
        </p:spPr>
        <p:txBody>
          <a:bodyPr>
            <a:normAutofit/>
          </a:bodyPr>
          <a:lstStyle/>
          <a:p>
            <a:r>
              <a:rPr lang="ru-RU" sz="1400" dirty="0" err="1" smtClean="0"/>
              <a:t>Консевич</a:t>
            </a:r>
            <a:r>
              <a:rPr lang="ru-RU" sz="1400" dirty="0" smtClean="0"/>
              <a:t> Е.В., Измайлову Л.Е., Ткаченко Е.И., </a:t>
            </a:r>
            <a:r>
              <a:rPr lang="ru-RU" sz="1400" dirty="0" err="1" smtClean="0"/>
              <a:t>Филонову</a:t>
            </a:r>
            <a:r>
              <a:rPr lang="ru-RU" sz="1400" dirty="0" smtClean="0"/>
              <a:t> Н.В., </a:t>
            </a:r>
            <a:r>
              <a:rPr lang="ru-RU" sz="1400" dirty="0" err="1" smtClean="0"/>
              <a:t>Пухову</a:t>
            </a:r>
            <a:r>
              <a:rPr lang="ru-RU" sz="1400" dirty="0" smtClean="0"/>
              <a:t> О.И., -   в дефиле воспитателей города</a:t>
            </a:r>
            <a:endParaRPr lang="ru-RU" sz="1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42844" y="0"/>
            <a:ext cx="785818" cy="64294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i="1" dirty="0" smtClean="0">
                <a:latin typeface="Arial" pitchFamily="34" charset="0"/>
                <a:cs typeface="Arial" pitchFamily="34" charset="0"/>
              </a:rPr>
              <a:t>Участие педагогов и воспитанников в городской педагогической конференции</a:t>
            </a:r>
            <a:endParaRPr lang="ru-RU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user\Desktop\август 2017\IMG_143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428604"/>
            <a:ext cx="4572032" cy="3429024"/>
          </a:xfrm>
          <a:prstGeom prst="rect">
            <a:avLst/>
          </a:prstGeom>
          <a:noFill/>
        </p:spPr>
      </p:pic>
      <p:pic>
        <p:nvPicPr>
          <p:cNvPr id="1027" name="Picture 3" descr="C:\Users\user\Desktop\август 2017\P_20170829_12571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4000504"/>
            <a:ext cx="4038600" cy="2271713"/>
          </a:xfrm>
          <a:prstGeom prst="rect">
            <a:avLst/>
          </a:prstGeom>
          <a:noFill/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500166" y="4429132"/>
            <a:ext cx="2971792" cy="1511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Хор воспитанников и танцевальный коллектив «Грация»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i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114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Итоги работы за 2016-2017 учебный год</a:t>
            </a:r>
            <a:endParaRPr lang="ru-RU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sz="half" idx="1"/>
          </p:nvPr>
        </p:nvGraphicFramePr>
        <p:xfrm>
          <a:off x="457200" y="1600200"/>
          <a:ext cx="4038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Содержимое 8"/>
          <p:cNvGraphicFramePr>
            <a:graphicFrameLocks noGrp="1"/>
          </p:cNvGraphicFramePr>
          <p:nvPr>
            <p:ph sz="half" idx="2"/>
          </p:nvPr>
        </p:nvGraphicFramePr>
        <p:xfrm>
          <a:off x="4648200" y="1600200"/>
          <a:ext cx="4038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dT45BMEX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2910" y="714356"/>
            <a:ext cx="8229600" cy="4525963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В условиях работы внедрения новых образовательных стандартов возникает потребность в повышении профессиональной компетентности педагога. Эту задачу педагогический коллектив ДОУ решает за счёт разных форм повышения квалификации педагогов. Сегодня актуальной становится </a:t>
            </a:r>
            <a:r>
              <a:rPr lang="ru-RU" dirty="0" err="1" smtClean="0"/>
              <a:t>внутрисадовская</a:t>
            </a:r>
            <a:r>
              <a:rPr lang="ru-RU" dirty="0" smtClean="0"/>
              <a:t> система профессионального развития как одна из составляющих профессиональной компетентности педагога.  Основная цель   системы профессионального развития педагогов  – формирование методической компетенции при внедрении ФГОС ДО.  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dT45BMEX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Основные задачи </a:t>
            </a:r>
            <a:r>
              <a:rPr lang="ru-RU" sz="2400" dirty="0" err="1" smtClean="0"/>
              <a:t>внутрисадовской</a:t>
            </a:r>
            <a:r>
              <a:rPr lang="ru-RU" sz="2400" dirty="0" smtClean="0"/>
              <a:t> системы профессионального развития</a:t>
            </a:r>
            <a:r>
              <a:rPr lang="ru-RU" sz="2400" i="1" dirty="0" smtClean="0"/>
              <a:t>: 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 smtClean="0"/>
              <a:t>определение единой методической темы на учебный год; </a:t>
            </a:r>
          </a:p>
          <a:p>
            <a:r>
              <a:rPr lang="ru-RU" dirty="0" smtClean="0"/>
              <a:t>создание условий для постоянного обеспечения непрерывного профессионального развития личности педагога; </a:t>
            </a:r>
          </a:p>
          <a:p>
            <a:r>
              <a:rPr lang="ru-RU" dirty="0" smtClean="0"/>
              <a:t>выявление наиболее перспективного педагогического опыта и презентация на различных уровнях (садовском, муниципальном, региональном); </a:t>
            </a:r>
          </a:p>
          <a:p>
            <a:r>
              <a:rPr lang="ru-RU" dirty="0" smtClean="0"/>
              <a:t>вовлечение в активную методическую работу педагогов.</a:t>
            </a: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dT45BMEX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 smtClean="0"/>
              <a:t>Реализация основных  задач  была  организована через следующие формы методической  работы:</a:t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/>
              <a:t>работа педагогов  по  самообразованию;</a:t>
            </a:r>
          </a:p>
          <a:p>
            <a:r>
              <a:rPr lang="ru-RU" dirty="0" smtClean="0"/>
              <a:t> работа по выявлению и обобщению  педагогического опыта;</a:t>
            </a:r>
          </a:p>
          <a:p>
            <a:r>
              <a:rPr lang="ru-RU" dirty="0" smtClean="0"/>
              <a:t> открытая НОД, их анализ и самоанализ;</a:t>
            </a:r>
          </a:p>
          <a:p>
            <a:r>
              <a:rPr lang="ru-RU" dirty="0" smtClean="0"/>
              <a:t> предметные  недели, декады, месячники;</a:t>
            </a:r>
          </a:p>
          <a:p>
            <a:r>
              <a:rPr lang="ru-RU" dirty="0" smtClean="0"/>
              <a:t> информационно-методическая работа;</a:t>
            </a:r>
          </a:p>
          <a:p>
            <a:r>
              <a:rPr lang="ru-RU" dirty="0" smtClean="0"/>
              <a:t>диагностика педагогического профессионализма и качества образования;</a:t>
            </a:r>
          </a:p>
          <a:p>
            <a:r>
              <a:rPr lang="ru-RU" dirty="0" smtClean="0"/>
              <a:t>организация и контроль повышения квалификации педагогов;</a:t>
            </a:r>
          </a:p>
          <a:p>
            <a:r>
              <a:rPr lang="ru-RU" dirty="0" smtClean="0"/>
              <a:t>аттестация педагогических  работников;</a:t>
            </a:r>
          </a:p>
          <a:p>
            <a:r>
              <a:rPr lang="ru-RU" dirty="0" smtClean="0"/>
              <a:t> участие в олимпиадах, конкурсах и конференциях.</a:t>
            </a:r>
          </a:p>
          <a:p>
            <a:r>
              <a:rPr lang="ru-RU" dirty="0" smtClean="0"/>
              <a:t>семинары;</a:t>
            </a:r>
          </a:p>
          <a:p>
            <a:r>
              <a:rPr lang="ru-RU" dirty="0" smtClean="0"/>
              <a:t>научно-практическая конференция;</a:t>
            </a:r>
          </a:p>
          <a:p>
            <a:r>
              <a:rPr lang="ru-RU" dirty="0" smtClean="0"/>
              <a:t>форумы и другие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i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1144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214290"/>
            <a:ext cx="8229600" cy="4525963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Высшей   формой   коллективной   методической  работы всегда был и остаётся педагогический совет. В течение учебного года    было проведено   4 заседания    педагогического совета,  что  соответствовало  годовому  плану  работы.</a:t>
            </a:r>
          </a:p>
          <a:p>
            <a:endParaRPr lang="ru-RU" sz="2000" dirty="0"/>
          </a:p>
        </p:txBody>
      </p:sp>
      <p:pic>
        <p:nvPicPr>
          <p:cNvPr id="4" name="Picture 2" descr="C:\Users\user\Pictures\2016-2017\ЭВАКУАЦИЯ 09.09.2016\IMG_28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428860" y="1643050"/>
            <a:ext cx="6429375" cy="48228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dT45BMEX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/>
          </a:bodyPr>
          <a:lstStyle/>
          <a:p>
            <a:r>
              <a:rPr lang="ru-RU" sz="2200" dirty="0" smtClean="0"/>
              <a:t>На педагогическом совете было принято решение о внедрении педагогических технологий в практику педагогов</a:t>
            </a:r>
            <a:endParaRPr lang="ru-RU" sz="2200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214282" y="1071521"/>
          <a:ext cx="8786874" cy="55007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7090"/>
                <a:gridCol w="3340826"/>
                <a:gridCol w="2928958"/>
              </a:tblGrid>
              <a:tr h="3954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Arial"/>
                          <a:cs typeface="Arial" pitchFamily="34" charset="0"/>
                        </a:rPr>
                        <a:t>Группа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Arial" pitchFamily="34" charset="0"/>
                          <a:ea typeface="Arial"/>
                          <a:cs typeface="Arial" pitchFamily="34" charset="0"/>
                        </a:rPr>
                        <a:t>Технология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Arial" pitchFamily="34" charset="0"/>
                          <a:ea typeface="Arial"/>
                          <a:cs typeface="Arial" pitchFamily="34" charset="0"/>
                        </a:rPr>
                        <a:t>Педагоги</a:t>
                      </a:r>
                    </a:p>
                  </a:txBody>
                  <a:tcPr marL="68580" marR="68580" marT="0" marB="0"/>
                </a:tc>
              </a:tr>
              <a:tr h="10243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Arial"/>
                          <a:cs typeface="Arial" pitchFamily="34" charset="0"/>
                        </a:rPr>
                        <a:t>1 младшая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latin typeface="Arial" pitchFamily="34" charset="0"/>
                          <a:ea typeface="Arial"/>
                          <a:cs typeface="Arial" pitchFamily="34" charset="0"/>
                        </a:rPr>
                        <a:t>Здоровьесберегающие</a:t>
                      </a:r>
                      <a:r>
                        <a:rPr lang="ru-RU" sz="1400" dirty="0">
                          <a:latin typeface="Arial" pitchFamily="34" charset="0"/>
                          <a:ea typeface="Arial"/>
                          <a:cs typeface="Arial" pitchFamily="34" charset="0"/>
                        </a:rPr>
                        <a:t> технологии: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Arial"/>
                          <a:cs typeface="Arial" pitchFamily="34" charset="0"/>
                        </a:rPr>
                        <a:t>-массаж </a:t>
                      </a:r>
                      <a:r>
                        <a:rPr lang="ru-RU" sz="1400" dirty="0" err="1">
                          <a:latin typeface="Arial" pitchFamily="34" charset="0"/>
                          <a:ea typeface="Arial"/>
                          <a:cs typeface="Arial" pitchFamily="34" charset="0"/>
                        </a:rPr>
                        <a:t>Су-джок</a:t>
                      </a:r>
                      <a:r>
                        <a:rPr lang="ru-RU" sz="1400" dirty="0">
                          <a:latin typeface="Arial" pitchFamily="34" charset="0"/>
                          <a:ea typeface="Arial"/>
                          <a:cs typeface="Arial" pitchFamily="34" charset="0"/>
                        </a:rPr>
                        <a:t>;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Arial"/>
                          <a:cs typeface="Arial" pitchFamily="34" charset="0"/>
                        </a:rPr>
                        <a:t>- дыхательная гимнастика </a:t>
                      </a:r>
                      <a:r>
                        <a:rPr lang="ru-RU" sz="1400" dirty="0" err="1">
                          <a:latin typeface="Arial" pitchFamily="34" charset="0"/>
                          <a:ea typeface="Arial"/>
                          <a:cs typeface="Arial" pitchFamily="34" charset="0"/>
                        </a:rPr>
                        <a:t>Стрельниковой</a:t>
                      </a:r>
                      <a:r>
                        <a:rPr lang="ru-RU" sz="1400" dirty="0">
                          <a:latin typeface="Arial" pitchFamily="34" charset="0"/>
                          <a:ea typeface="Arial"/>
                          <a:cs typeface="Arial" pitchFamily="34" charset="0"/>
                        </a:rPr>
                        <a:t>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Arial" pitchFamily="34" charset="0"/>
                          <a:ea typeface="Arial"/>
                          <a:cs typeface="Arial" pitchFamily="34" charset="0"/>
                        </a:rPr>
                        <a:t>Останина С.А., Огнёва Т.А., Трегубова С.В.БырдинаО.П.,</a:t>
                      </a:r>
                    </a:p>
                  </a:txBody>
                  <a:tcPr marL="68580" marR="68580" marT="0" marB="0"/>
                </a:tc>
              </a:tr>
              <a:tr h="5010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Arial" pitchFamily="34" charset="0"/>
                          <a:ea typeface="Arial"/>
                          <a:cs typeface="Arial" pitchFamily="34" charset="0"/>
                        </a:rPr>
                        <a:t>1 младшая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Arial"/>
                          <a:cs typeface="Arial" pitchFamily="34" charset="0"/>
                        </a:rPr>
                        <a:t>Блоки </a:t>
                      </a:r>
                      <a:r>
                        <a:rPr lang="ru-RU" sz="1400" dirty="0" err="1">
                          <a:latin typeface="Arial" pitchFamily="34" charset="0"/>
                          <a:ea typeface="Arial"/>
                          <a:cs typeface="Arial" pitchFamily="34" charset="0"/>
                        </a:rPr>
                        <a:t>Дьенеша</a:t>
                      </a:r>
                      <a:endParaRPr lang="ru-RU" sz="1400" dirty="0"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Arial" pitchFamily="34" charset="0"/>
                          <a:ea typeface="Arial"/>
                          <a:cs typeface="Arial" pitchFamily="34" charset="0"/>
                        </a:rPr>
                        <a:t>Севостьянова А.Н., Мелехова А.НА., Ансимова А.Н.</a:t>
                      </a:r>
                    </a:p>
                  </a:txBody>
                  <a:tcPr marL="68580" marR="68580" marT="0" marB="0"/>
                </a:tc>
              </a:tr>
              <a:tr h="7626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Arial" pitchFamily="34" charset="0"/>
                          <a:ea typeface="Arial"/>
                          <a:cs typeface="Arial" pitchFamily="34" charset="0"/>
                        </a:rPr>
                        <a:t>2 младшая, старшая группа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Arial"/>
                          <a:cs typeface="Arial" pitchFamily="34" charset="0"/>
                        </a:rPr>
                        <a:t>Палочки </a:t>
                      </a:r>
                      <a:r>
                        <a:rPr lang="ru-RU" sz="1400" dirty="0" err="1">
                          <a:latin typeface="Arial" pitchFamily="34" charset="0"/>
                          <a:ea typeface="Arial"/>
                          <a:cs typeface="Arial" pitchFamily="34" charset="0"/>
                        </a:rPr>
                        <a:t>Кюизенера</a:t>
                      </a:r>
                      <a:endParaRPr lang="ru-RU" sz="1400" dirty="0"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Arial" pitchFamily="34" charset="0"/>
                          <a:ea typeface="Arial"/>
                          <a:cs typeface="Arial" pitchFamily="34" charset="0"/>
                        </a:rPr>
                        <a:t>Филонова Н.В., Грекова Е.А., Пухова О.П., Малышкина А.Н., Ревягина О.А., Еникова О.Н.</a:t>
                      </a:r>
                    </a:p>
                  </a:txBody>
                  <a:tcPr marL="68580" marR="68580" marT="0" marB="0"/>
                </a:tc>
              </a:tr>
              <a:tr h="3954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Arial" pitchFamily="34" charset="0"/>
                          <a:ea typeface="Arial"/>
                          <a:cs typeface="Arial" pitchFamily="34" charset="0"/>
                        </a:rPr>
                        <a:t>Средняя группа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Arial"/>
                          <a:cs typeface="Arial" pitchFamily="34" charset="0"/>
                        </a:rPr>
                        <a:t>Робототехника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Arial" pitchFamily="34" charset="0"/>
                          <a:ea typeface="Arial"/>
                          <a:cs typeface="Arial" pitchFamily="34" charset="0"/>
                        </a:rPr>
                        <a:t>Горлова Г.А., Сактаганова Г.С.</a:t>
                      </a:r>
                    </a:p>
                  </a:txBody>
                  <a:tcPr marL="68580" marR="68580" marT="0" marB="0"/>
                </a:tc>
              </a:tr>
              <a:tr h="3954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Arial"/>
                          <a:cs typeface="Arial" pitchFamily="34" charset="0"/>
                        </a:rPr>
                        <a:t>Средняя группа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latin typeface="Arial" pitchFamily="34" charset="0"/>
                          <a:ea typeface="Arial"/>
                          <a:cs typeface="Arial" pitchFamily="34" charset="0"/>
                        </a:rPr>
                        <a:t>Мультстудия</a:t>
                      </a:r>
                      <a:endParaRPr lang="ru-RU" sz="1400" dirty="0"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Arial" pitchFamily="34" charset="0"/>
                          <a:ea typeface="Arial"/>
                          <a:cs typeface="Arial" pitchFamily="34" charset="0"/>
                        </a:rPr>
                        <a:t>Гаврилова В.А., </a:t>
                      </a:r>
                    </a:p>
                  </a:txBody>
                  <a:tcPr marL="68580" marR="68580" marT="0" marB="0"/>
                </a:tc>
              </a:tr>
              <a:tr h="5010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Arial" pitchFamily="34" charset="0"/>
                          <a:ea typeface="Arial"/>
                          <a:cs typeface="Arial" pitchFamily="34" charset="0"/>
                        </a:rPr>
                        <a:t>Старшая группа, Подготовительная группа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Arial"/>
                          <a:cs typeface="Arial" pitchFamily="34" charset="0"/>
                        </a:rPr>
                        <a:t>Кубики Зайцева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Arial"/>
                          <a:cs typeface="Arial" pitchFamily="34" charset="0"/>
                        </a:rPr>
                        <a:t>Ткаченко Е.И., Державина </a:t>
                      </a:r>
                      <a:r>
                        <a:rPr lang="ru-RU" sz="1400" dirty="0" err="1">
                          <a:latin typeface="Arial" pitchFamily="34" charset="0"/>
                          <a:ea typeface="Arial"/>
                          <a:cs typeface="Arial" pitchFamily="34" charset="0"/>
                        </a:rPr>
                        <a:t>А.Г.Цимбалюк</a:t>
                      </a:r>
                      <a:r>
                        <a:rPr lang="ru-RU" sz="1400" dirty="0">
                          <a:latin typeface="Arial" pitchFamily="34" charset="0"/>
                          <a:ea typeface="Arial"/>
                          <a:cs typeface="Arial" pitchFamily="34" charset="0"/>
                        </a:rPr>
                        <a:t> Е.А.</a:t>
                      </a:r>
                    </a:p>
                  </a:txBody>
                  <a:tcPr marL="68580" marR="68580" marT="0" marB="0"/>
                </a:tc>
              </a:tr>
              <a:tr h="7626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Arial" pitchFamily="34" charset="0"/>
                          <a:ea typeface="Arial"/>
                          <a:cs typeface="Arial" pitchFamily="34" charset="0"/>
                        </a:rPr>
                        <a:t>Подготовительная группа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Arial" pitchFamily="34" charset="0"/>
                          <a:ea typeface="Arial"/>
                          <a:cs typeface="Arial" pitchFamily="34" charset="0"/>
                        </a:rPr>
                        <a:t>ТРИЗ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Arial"/>
                          <a:cs typeface="Arial" pitchFamily="34" charset="0"/>
                        </a:rPr>
                        <a:t>Третьякова О.С., Кузнецова Т.В., Шорохова М.В., Афанасьева Е.В.</a:t>
                      </a:r>
                    </a:p>
                  </a:txBody>
                  <a:tcPr marL="68580" marR="68580" marT="0" marB="0"/>
                </a:tc>
              </a:tr>
              <a:tr h="7626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Arial"/>
                          <a:cs typeface="Arial" pitchFamily="34" charset="0"/>
                        </a:rPr>
                        <a:t>Подготовительная группа, средняя группа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latin typeface="Arial" pitchFamily="34" charset="0"/>
                          <a:ea typeface="Arial"/>
                          <a:cs typeface="Arial" pitchFamily="34" charset="0"/>
                        </a:rPr>
                        <a:t>Лего-технологии</a:t>
                      </a:r>
                      <a:endParaRPr lang="ru-RU" sz="1400" dirty="0"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latin typeface="Arial" pitchFamily="34" charset="0"/>
                          <a:ea typeface="Arial"/>
                          <a:cs typeface="Arial" pitchFamily="34" charset="0"/>
                        </a:rPr>
                        <a:t>Золотухина</a:t>
                      </a:r>
                      <a:r>
                        <a:rPr lang="ru-RU" sz="1400" dirty="0">
                          <a:latin typeface="Arial" pitchFamily="34" charset="0"/>
                          <a:ea typeface="Arial"/>
                          <a:cs typeface="Arial" pitchFamily="34" charset="0"/>
                        </a:rPr>
                        <a:t> Л.С., </a:t>
                      </a:r>
                      <a:r>
                        <a:rPr lang="ru-RU" sz="1400" dirty="0" err="1">
                          <a:latin typeface="Arial" pitchFamily="34" charset="0"/>
                          <a:ea typeface="Arial"/>
                          <a:cs typeface="Arial" pitchFamily="34" charset="0"/>
                        </a:rPr>
                        <a:t>Заваруева</a:t>
                      </a:r>
                      <a:r>
                        <a:rPr lang="ru-RU" sz="1400" dirty="0">
                          <a:latin typeface="Arial" pitchFamily="34" charset="0"/>
                          <a:ea typeface="Arial"/>
                          <a:cs typeface="Arial" pitchFamily="34" charset="0"/>
                        </a:rPr>
                        <a:t> Г.А.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Arial"/>
                          <a:cs typeface="Arial" pitchFamily="34" charset="0"/>
                        </a:rPr>
                        <a:t>Семёнова Т.Ю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i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114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Arial" pitchFamily="34" charset="0"/>
                <a:cs typeface="Arial" pitchFamily="34" charset="0"/>
              </a:rPr>
              <a:t>«Разработка проектов по внедрению новых образовательных технологий»</a:t>
            </a: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user\Documents\Методичекая работа\мсетод дни\IMG_136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785794"/>
            <a:ext cx="3500462" cy="262534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user\Documents\Методичекая работа\мсетод дни\IMG_136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1071546"/>
            <a:ext cx="3562347" cy="26717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3" descr="C:\Users\user\Documents\Методичекая работа\мсетод дни\IMG_137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4810" y="3929066"/>
            <a:ext cx="3429024" cy="257176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i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114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>
                <a:latin typeface="Arial" pitchFamily="34" charset="0"/>
                <a:cs typeface="Arial" pitchFamily="34" charset="0"/>
              </a:rPr>
              <a:t>«Содержание и оформление рабочей стены в рамках проектно-исследовательских практик детей в ДОУ »</a:t>
            </a:r>
            <a:br>
              <a:rPr lang="ru-RU" sz="1800" dirty="0" smtClean="0">
                <a:latin typeface="Arial" pitchFamily="34" charset="0"/>
                <a:cs typeface="Arial" pitchFamily="34" charset="0"/>
              </a:rPr>
            </a:b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Содержимое 5" descr="20161024_073319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-250448" y="1821262"/>
            <a:ext cx="5000660" cy="40727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Содержимое 6" descr="SAM_7282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648200" y="2348706"/>
            <a:ext cx="4038600" cy="3028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</TotalTime>
  <Words>1114</Words>
  <PresentationFormat>Экран (4:3)</PresentationFormat>
  <Paragraphs>178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 Анализ  методической работы за 2016-2017 учебный год  </vt:lpstr>
      <vt:lpstr>Структурно-функциональная модель методической службы ДОУ</vt:lpstr>
      <vt:lpstr>Слайд 3</vt:lpstr>
      <vt:lpstr>Основные задачи внутрисадовской системы профессионального развития: </vt:lpstr>
      <vt:lpstr>Реализация основных  задач  была  организована через следующие формы методической  работы: </vt:lpstr>
      <vt:lpstr>Слайд 6</vt:lpstr>
      <vt:lpstr>На педагогическом совете было принято решение о внедрении педагогических технологий в практику педагогов</vt:lpstr>
      <vt:lpstr>«Разработка проектов по внедрению новых образовательных технологий»</vt:lpstr>
      <vt:lpstr>«Содержание и оформление рабочей стены в рамках проектно-исследовательских практик детей в ДОУ » </vt:lpstr>
      <vt:lpstr>Пресс-релиз на тему  «Здоровьесберегающие технологии»</vt:lpstr>
      <vt:lpstr>Семинар учителя-логопеда для педагогов</vt:lpstr>
      <vt:lpstr>Мастер-класс на тему «Формирование технологической компетентности дошкольников средствами мотивирующей интерактивной среды» </vt:lpstr>
      <vt:lpstr>Практикум на тему «Организация культурной практики Театральная студия»</vt:lpstr>
      <vt:lpstr>Фишбоун на тему «Значение и функции мотивирующей интерактивной среды в развитии дошкольника»</vt:lpstr>
      <vt:lpstr>Работа мобильной логопедической группы</vt:lpstr>
      <vt:lpstr>Физкультурно-оздоровительная работа по субботам</vt:lpstr>
      <vt:lpstr>Областной форум  «Большая перемена»</vt:lpstr>
      <vt:lpstr>Слайд 18</vt:lpstr>
      <vt:lpstr>Слайд 19</vt:lpstr>
      <vt:lpstr>Участие в городских, областных, всероссийских конкурсах</vt:lpstr>
      <vt:lpstr>Слайд 21</vt:lpstr>
      <vt:lpstr>Слайд 22</vt:lpstr>
      <vt:lpstr>Мастер-класс победителя городского конкурса</vt:lpstr>
      <vt:lpstr>Слайд 24</vt:lpstr>
      <vt:lpstr>Слайд 25</vt:lpstr>
      <vt:lpstr>10 июля наш детский сад посетил уполномоченный по правам ребенка в Тюменской области А.Э.Степанов. Андрей Эдуардович дал высокую оценку работе коллектива по проведению летней оздоровительной кампании. </vt:lpstr>
      <vt:lpstr>Слайд 27</vt:lpstr>
      <vt:lpstr>Консевич Е.В., Измайлову Л.Е., Ткаченко Е.И., Филонову Н.В., Пухову О.И., -   в дефиле воспитателей города</vt:lpstr>
      <vt:lpstr>Итоги работы за 2016-2017 учебный год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52</cp:revision>
  <dcterms:created xsi:type="dcterms:W3CDTF">2017-02-23T06:29:05Z</dcterms:created>
  <dcterms:modified xsi:type="dcterms:W3CDTF">2017-08-30T07:12:25Z</dcterms:modified>
</cp:coreProperties>
</file>